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58" r:id="rId7"/>
    <p:sldId id="259" r:id="rId8"/>
    <p:sldId id="276" r:id="rId9"/>
    <p:sldId id="261" r:id="rId10"/>
    <p:sldId id="260" r:id="rId11"/>
    <p:sldId id="264" r:id="rId12"/>
    <p:sldId id="270" r:id="rId13"/>
    <p:sldId id="265" r:id="rId14"/>
    <p:sldId id="266" r:id="rId15"/>
    <p:sldId id="267" r:id="rId16"/>
    <p:sldId id="277"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27"/>
    <p:restoredTop sz="71837"/>
  </p:normalViewPr>
  <p:slideViewPr>
    <p:cSldViewPr snapToGrid="0">
      <p:cViewPr varScale="1">
        <p:scale>
          <a:sx n="90" d="100"/>
          <a:sy n="90" d="100"/>
        </p:scale>
        <p:origin x="2424" y="192"/>
      </p:cViewPr>
      <p:guideLst/>
    </p:cSldViewPr>
  </p:slideViewPr>
  <p:notesTextViewPr>
    <p:cViewPr>
      <p:scale>
        <a:sx n="1" d="1"/>
        <a:sy n="1" d="1"/>
      </p:scale>
      <p:origin x="0" y="0"/>
    </p:cViewPr>
  </p:notesTextViewPr>
  <p:sorterViewPr>
    <p:cViewPr>
      <p:scale>
        <a:sx n="126" d="100"/>
        <a:sy n="12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6/8/23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1738474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501293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Have you ever experienced someone being treated differently based on what they believe?  Have you ever experienced or laughed at a joke or stereotype about a Jewish persons management of their money or a mockery of a Muslim person screaming “Death to America”?  Have you ever seen someone unable to participate in their religion due to the obligations or rules of their employer?  If so you may have been victim or witness to religious harassment or discrimination.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(“Religious discrimination and accommodation in the federal workplace,” 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1753307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1963 John F. Kennedy asked congress to create a fully inclusive piece of legislation to counter the resistance toward desegregation.  November of that same year, the President was shot and killed in Dallas Texas by Lee Harvey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Oswold</a:t>
            </a:r>
            <a:r>
              <a:rPr lang="en-US" sz="1800" dirty="0">
                <a:effectLst/>
                <a:latin typeface="Calibri" panose="020F0502020204030204" pitchFamily="34" charset="0"/>
                <a:ea typeface="Calibri" panose="020F0502020204030204" pitchFamily="34" charset="0"/>
                <a:cs typeface="Times New Roman" panose="02020603050405020304" pitchFamily="18" charset="0"/>
              </a:rPr>
              <a:t>.  After the Presidents assassination, Lyndon B Johnson continued the charge working towards passing into law legislation that supported the ideals of the Civil Rights movement.  In 1964 Congress passed Public Law 88-352 commonly referred to as the civil rights act.  The Civil Rights act acted to end the application of Jim Crowe laws, overturn Supreme Court cases such as Plessy v Ferguson and create protections in law to prevent against discrimination.  The Civil Rights act has been used in numerous decisions since its inception and Title 7 of the Civil Rights Act specifically speaks to the protections in law in regard to employment.</a:t>
            </a:r>
          </a:p>
          <a:p>
            <a:endParaRPr lang="en-US"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(Title VII of the Civil Rights Act of 1964, n.d.)</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16522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81818"/>
                </a:solidFill>
                <a:effectLst/>
                <a:latin typeface="Merriweather" pitchFamily="2" charset="77"/>
                <a:ea typeface="Times New Roman" panose="02020603050405020304" pitchFamily="18" charset="0"/>
                <a:cs typeface="Times New Roman" panose="02020603050405020304" pitchFamily="18" charset="0"/>
              </a:rPr>
              <a:t>Religion is a set of sincerely held set of practices and beliefs by a person or group.  They can be theistic or non-theistic meaning they can include a belief in God or gods, or they can be non-theistic meaning they are a set of morale and ethical beliefs that are held with the strength and conviction of traditional religious views.   Religion typically is surrounding the ultimate truths of morality or existence, and do not include political ideology or personal preferences.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(“Religious discrimination and accommodation in the federal workplace,” n.d.)</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1196417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81818"/>
                </a:solidFill>
                <a:effectLst/>
                <a:latin typeface="Merriweather" pitchFamily="2" charset="77"/>
                <a:ea typeface="Times New Roman" panose="02020603050405020304" pitchFamily="18" charset="0"/>
                <a:cs typeface="Times New Roman" panose="02020603050405020304" pitchFamily="18" charset="0"/>
              </a:rPr>
              <a:t>Religious discrimination happens when individuals are treated differently based on the religious views they hold.  Further discrimination can include not allowing an individual to practice their religion when there is no undue hardship on the employer to allow the practice of the individuals religion.  Discrimination can come in many forms, it can be refusing to promote or assign certain projects to individuals because of their religion or even choosing not to hire them at all because of it.    Religious discrimination also includes discrimination based on the religion of a spouse or for a lack of religion altogether.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(“Religious discrimination and accommodation in the federal workplace,” n.d.)</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1021176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Religious Accommodation involves making reasonable changes to the work environment to allow an employee to fully practice their religion.  Employers should attempt to make every accommodation possible but are not required to make accommodations that would be unreasonable by causing an undue hardship to the employer.  An undue hardship does not include the preferences of other employees or clients. Though the employer is responsible for making the accommodations, it is the responsibility of the employee to explain what accommodations are needed, they can not assume the employer knows the tenants of their religion.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(”Fact sheet on religious garb and grooming in the workplace: Rights and responsibilities”, n.d.)</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3879244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Changes to an individuals work schedule or alterations to their expected attendance can be a reasonable accommodation.  Allowing for individuals who have specific prayer requirements to take breaks on a flexible schedule is a reasonable accommodation.  Offering floating holidays instead of standard holiday schedules can allow employees of many faiths and religions to practice how they see fit.  Creating work schedules that accommodate the worship requirements of individuals is another way employers can accommodate religion.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(”Navigating Religious Beliefs in the Workplace”, 2022)</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1921742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Employers are within their rights to enforce certain grooming standards or specific uniform requirements of their employees.  However, some accommodations can be made to allow for the physical displays of religious attire or religious requirements where it does not impact the safety of the employee or other employees.  Some examples of accommodations in dress and grooming standards include the wear of a beard which is stipulated in several religions.  Some religions require certain religious garb be worn such as a turban, hijab or yarmulke.  Some religions also prevent individuals from covering religious tattoos that may be in violation of an employer’s grooming policy.  All of these are scenarios where accommodations can be made.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(”Navigating Religious Beliefs in the Workplace”, 2022)</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3528908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Employers should be encouraged to allow their employees to practice their religion in the workplace.  This can be done by providing unused spaces for religious prayer or meditation, especially to individuals whose faith requires prayer at specific times.  It is important that employers do not force religion on others who do not practice that religion.  For example, employers can not require a Bible study or morning prayer that requires all employees attendance.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(”Navigating Religious Beliefs in the Workplace”, 2022)</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883735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Harassment can be a form of discrimination if it escalates to the point of creating a hostile environment for an individual.  While simple teasing is discouraged, it cannot be seen as harassment unless it creates a hostile environment.  Employers who go out of their way to schedule meetings during an employee’s prayer time or scheduling the employee to work on days religious holidays without reason can be forms of harassment.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(“Religious discrimination and accommodation in the federal workplace,” n.d.)</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dirty="0"/>
          </a:p>
        </p:txBody>
      </p:sp>
    </p:spTree>
    <p:extLst>
      <p:ext uri="{BB962C8B-B14F-4D97-AF65-F5344CB8AC3E}">
        <p14:creationId xmlns:p14="http://schemas.microsoft.com/office/powerpoint/2010/main" val="655982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Individuals who feel as though they require a religious accommodation in the workplace should inform the members of management and the Human Resources team of the need and work out a plan for the accommodation.  It cannot be expected that the management know of a need for a specific tenant of faith if it is not communicated.  Employees who are subject to harassment or discrimination should speak up to the individual harassing them and directly let them know what the inappropriate behavior is.  If the employee is fearful or uncomfortable confronting the individual or the behavior does not stop, the employee should speak to a member of management that is not involved in the harassment or the Human Resources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(“Religious discrimination and accommodation in the federal workplace,” 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12</a:t>
            </a:fld>
            <a:endParaRPr lang="en-US" dirty="0"/>
          </a:p>
        </p:txBody>
      </p:sp>
    </p:spTree>
    <p:extLst>
      <p:ext uri="{BB962C8B-B14F-4D97-AF65-F5344CB8AC3E}">
        <p14:creationId xmlns:p14="http://schemas.microsoft.com/office/powerpoint/2010/main" val="1846623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13</a:t>
            </a:fld>
            <a:endParaRPr lang="en-US" dirty="0"/>
          </a:p>
        </p:txBody>
      </p:sp>
    </p:spTree>
    <p:extLst>
      <p:ext uri="{BB962C8B-B14F-4D97-AF65-F5344CB8AC3E}">
        <p14:creationId xmlns:p14="http://schemas.microsoft.com/office/powerpoint/2010/main" val="24721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14</a:t>
            </a:fld>
            <a:endParaRPr lang="en-US" dirty="0"/>
          </a:p>
        </p:txBody>
      </p:sp>
    </p:spTree>
    <p:extLst>
      <p:ext uri="{BB962C8B-B14F-4D97-AF65-F5344CB8AC3E}">
        <p14:creationId xmlns:p14="http://schemas.microsoft.com/office/powerpoint/2010/main" val="3221207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DD9C8446-696E-6942-B6C8-CC9CAD0B34E0}" type="datetime1">
              <a:rPr lang="en-US" smtClean="0"/>
              <a:pPr/>
              <a:t>6/8/23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sz="1200" dirty="0"/>
              <a:t>Ending Religious Discrimination in the Work Place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F5592931-05C6-8543-8B6E-A8BD29BD5C2B}" type="datetime1">
              <a:rPr lang="en-US" smtClean="0"/>
              <a:pPr/>
              <a:t>6/8/23</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7E7AB22C-8B7E-9B4A-8C65-396C3C874D86}" type="datetime1">
              <a:rPr lang="en-US" smtClean="0"/>
              <a:pPr/>
              <a:t>6/8/23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sz="1200" dirty="0"/>
              <a:t>Ending Religious Discrimination in the Work Place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8CE9AC2A-20AD-8C48-B5EB-B5322BDBCDEE}" type="datetime1">
              <a:rPr lang="en-US" smtClean="0"/>
              <a:pPr/>
              <a:t>6/8/23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sz="1200" dirty="0"/>
              <a:t>Ending Religious Discrimination in the Work Place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4CF75428-5BE0-934D-BB71-675F8E23A386}" type="datetime1">
              <a:rPr lang="en-US" smtClean="0"/>
              <a:pPr/>
              <a:t>6/8/23</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sz="1200" dirty="0"/>
              <a:t>Ending Religious Discrimination in the Work Place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fld id="{9A85C5CA-AE29-AB4C-8F85-0373C72001D8}" type="datetime1">
              <a:rPr lang="en-US" smtClean="0"/>
              <a:pPr/>
              <a:t>6/8/23</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sz="1200" dirty="0"/>
              <a:t>Ending Religious Discrimination in the Work Place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mn-lt"/>
              </a:defRPr>
            </a:lvl1pPr>
          </a:lstStyle>
          <a:p>
            <a:fld id="{75594855-01E8-5A4B-B2B8-E2ECEF879100}" type="datetime1">
              <a:rPr lang="en-US" smtClean="0"/>
              <a:pPr/>
              <a:t>6/8/23</a:t>
            </a:fld>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mn-lt"/>
              </a:defRPr>
            </a:lvl1pPr>
          </a:lstStyle>
          <a:p>
            <a:r>
              <a:rPr lang="en-US" sz="1200" dirty="0"/>
              <a:t>Ending Religious Discrimination in the Work Place</a:t>
            </a:r>
            <a:endParaRPr lang="en-US" dirty="0"/>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5F02DCD1-2C6B-F948-9F72-3BB0CF3D512E}" type="datetime1">
              <a:rPr lang="en-US" smtClean="0"/>
              <a:pPr/>
              <a:t>6/8/23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sz="1200" dirty="0"/>
              <a:t>Ending Religious Discrimination in the Work Place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C1583C39-01BF-7F43-854C-FBB4E9AB6B0C}" type="datetime1">
              <a:rPr lang="en-US" smtClean="0"/>
              <a:pPr/>
              <a:t>6/8/23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sz="1200" dirty="0"/>
              <a:t>Ending Religious Discrimination in the Work Place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4B103E64-1627-9140-8127-1849FED275E1}" type="datetime1">
              <a:rPr lang="en-US" smtClean="0"/>
              <a:pPr/>
              <a:t>6/8/23</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sz="1200" dirty="0"/>
              <a:t>Ending Religious Discrimination in the Work Place</a:t>
            </a:r>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B562DF68-3089-814D-8A14-C651FE91885E}" type="datetime1">
              <a:rPr lang="en-US" smtClean="0"/>
              <a:pPr/>
              <a:t>6/8/23</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dol.gov/agencies/oasam/civil-right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shrm.org/ResourcesAndTools/tools-and-"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eeoc.gov/statutes/title-vii-civil-rights-ac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eeoc.gov/laws/guidance/fact-she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122363"/>
            <a:ext cx="7096933" cy="1690411"/>
          </a:xfrm>
        </p:spPr>
        <p:txBody>
          <a:bodyPr/>
          <a:lstStyle/>
          <a:p>
            <a:r>
              <a:rPr lang="en-US" sz="4000" dirty="0"/>
              <a:t>Ending Religious Discrimination in the Work Place</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167493" y="2812774"/>
            <a:ext cx="9500507" cy="2709310"/>
          </a:xfrm>
        </p:spPr>
        <p:txBody>
          <a:bodyPr/>
          <a:lstStyle/>
          <a:p>
            <a:r>
              <a:rPr lang="en-US" sz="1800" dirty="0"/>
              <a:t>Daniel Daly</a:t>
            </a:r>
          </a:p>
          <a:p>
            <a:r>
              <a:rPr lang="en-US" sz="1800" dirty="0"/>
              <a:t>American Public University</a:t>
            </a:r>
          </a:p>
          <a:p>
            <a:r>
              <a:rPr lang="en-US" sz="1800" dirty="0"/>
              <a:t>HRMT 413 – Employment and Labor Relations</a:t>
            </a:r>
          </a:p>
          <a:p>
            <a:r>
              <a:rPr lang="en-US" sz="1800" dirty="0"/>
              <a:t>Professor P.</a:t>
            </a:r>
          </a:p>
          <a:p>
            <a:r>
              <a:rPr lang="en-US" sz="1800" dirty="0"/>
              <a:t>Due APR 30, 2023</a:t>
            </a:r>
          </a:p>
          <a:p>
            <a:endParaRPr lang="en-US" dirty="0"/>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a:lstStyle/>
          <a:p>
            <a:r>
              <a:rPr lang="en-US" dirty="0"/>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67493" y="2017467"/>
            <a:ext cx="9779182" cy="3366815"/>
          </a:xfrm>
        </p:spPr>
        <p:txBody>
          <a:bodyPr vert="horz" lIns="91440" tIns="45720" rIns="91440" bIns="45720" rtlCol="0" anchor="t">
            <a:normAutofit lnSpcReduction="10000"/>
          </a:bodyPr>
          <a:lstStyle/>
          <a:p>
            <a:r>
              <a:rPr lang="en-US" dirty="0"/>
              <a:t>Introduction</a:t>
            </a:r>
          </a:p>
          <a:p>
            <a:r>
              <a:rPr lang="en-US" dirty="0"/>
              <a:t>Title VII of the Civil Rights Act</a:t>
            </a:r>
          </a:p>
          <a:p>
            <a:r>
              <a:rPr lang="en-US" dirty="0"/>
              <a:t>What is Religious Discrimination</a:t>
            </a:r>
          </a:p>
          <a:p>
            <a:r>
              <a:rPr lang="en-US" dirty="0"/>
              <a:t>Common Religious Accommodations</a:t>
            </a:r>
          </a:p>
          <a:p>
            <a:r>
              <a:rPr lang="en-US" dirty="0"/>
              <a:t>Harassment</a:t>
            </a:r>
          </a:p>
          <a:p>
            <a:r>
              <a:rPr lang="en-US" dirty="0"/>
              <a:t>Best Practices</a:t>
            </a:r>
          </a:p>
          <a:p>
            <a:r>
              <a:rPr lang="en-US" dirty="0"/>
              <a:t>Summary</a:t>
            </a:r>
          </a:p>
          <a:p>
            <a:endParaRPr lang="en-US" dirty="0"/>
          </a:p>
        </p:txBody>
      </p:sp>
      <p:sp>
        <p:nvSpPr>
          <p:cNvPr id="4" name="Date Placeholder 3">
            <a:extLst>
              <a:ext uri="{FF2B5EF4-FFF2-40B4-BE49-F238E27FC236}">
                <a16:creationId xmlns:a16="http://schemas.microsoft.com/office/drawing/2014/main" id="{5739303D-13C0-6A41-947A-F998CC47B32E}"/>
              </a:ext>
            </a:extLst>
          </p:cNvPr>
          <p:cNvSpPr>
            <a:spLocks noGrp="1"/>
          </p:cNvSpPr>
          <p:nvPr>
            <p:ph type="dt" sz="half" idx="2"/>
          </p:nvPr>
        </p:nvSpPr>
        <p:spPr>
          <a:xfrm>
            <a:off x="381000" y="6356350"/>
            <a:ext cx="2743200" cy="365125"/>
          </a:xfrm>
        </p:spPr>
        <p:txBody>
          <a:bodyPr/>
          <a:lstStyle/>
          <a:p>
            <a:fld id="{495D8227-9DE4-4D42-8C1B-E10C828BC634}" type="datetime1">
              <a:rPr lang="en-US" smtClean="0"/>
              <a:pPr/>
              <a:t>6/8/23</a:t>
            </a:fld>
            <a:endParaRPr lang="en-US" dirty="0"/>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a:lstStyle/>
          <a:p>
            <a:r>
              <a:rPr lang="en-US" dirty="0"/>
              <a:t>Introduction</a:t>
            </a:r>
          </a:p>
        </p:txBody>
      </p:sp>
      <p:sp>
        <p:nvSpPr>
          <p:cNvPr id="4" name="Date Placeholder 3">
            <a:extLst>
              <a:ext uri="{FF2B5EF4-FFF2-40B4-BE49-F238E27FC236}">
                <a16:creationId xmlns:a16="http://schemas.microsoft.com/office/drawing/2014/main" id="{DB056174-CBC5-7B48-9681-7DDAC423337E}"/>
              </a:ext>
            </a:extLst>
          </p:cNvPr>
          <p:cNvSpPr>
            <a:spLocks noGrp="1"/>
          </p:cNvSpPr>
          <p:nvPr>
            <p:ph type="dt" sz="half" idx="10"/>
          </p:nvPr>
        </p:nvSpPr>
        <p:spPr>
          <a:xfrm>
            <a:off x="381000" y="6356350"/>
            <a:ext cx="2743200" cy="365125"/>
          </a:xfrm>
        </p:spPr>
        <p:txBody>
          <a:bodyPr/>
          <a:lstStyle/>
          <a:p>
            <a:fld id="{E1707CF3-9BC4-A745-ACDA-A73543D800FE}" type="datetime1">
              <a:rPr lang="en-US" smtClean="0"/>
              <a:pPr/>
              <a:t>6/8/23</a:t>
            </a:fld>
            <a:endParaRPr lang="en-US" dirty="0"/>
          </a:p>
        </p:txBody>
      </p:sp>
      <p:sp>
        <p:nvSpPr>
          <p:cNvPr id="5" name="Footer Placeholder 4">
            <a:extLst>
              <a:ext uri="{FF2B5EF4-FFF2-40B4-BE49-F238E27FC236}">
                <a16:creationId xmlns:a16="http://schemas.microsoft.com/office/drawing/2014/main" id="{D593FA18-50D6-0344-B477-1D7C91CF4029}"/>
              </a:ext>
            </a:extLst>
          </p:cNvPr>
          <p:cNvSpPr>
            <a:spLocks noGrp="1"/>
          </p:cNvSpPr>
          <p:nvPr>
            <p:ph type="ftr" sz="quarter" idx="11"/>
          </p:nvPr>
        </p:nvSpPr>
        <p:spPr>
          <a:xfrm>
            <a:off x="4038600" y="6356350"/>
            <a:ext cx="4114800" cy="365125"/>
          </a:xfrm>
        </p:spPr>
        <p:txBody>
          <a:body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a:lstStyle/>
          <a:p>
            <a:fld id="{294A09A9-5501-47C1-A89A-A340965A2BE2}" type="slidenum">
              <a:rPr lang="en-US" smtClean="0"/>
              <a:pPr/>
              <a:t>3</a:t>
            </a:fld>
            <a:endParaRPr lang="en-US" dirty="0"/>
          </a:p>
        </p:txBody>
      </p:sp>
      <p:pic>
        <p:nvPicPr>
          <p:cNvPr id="8" name="Picture 7" descr="Two women hugging">
            <a:extLst>
              <a:ext uri="{FF2B5EF4-FFF2-40B4-BE49-F238E27FC236}">
                <a16:creationId xmlns:a16="http://schemas.microsoft.com/office/drawing/2014/main" id="{201196E3-6ED9-3484-3C5D-25BB3134C6AA}"/>
              </a:ext>
            </a:extLst>
          </p:cNvPr>
          <p:cNvPicPr>
            <a:picLocks noChangeAspect="1"/>
          </p:cNvPicPr>
          <p:nvPr/>
        </p:nvPicPr>
        <p:blipFill>
          <a:blip r:embed="rId3"/>
          <a:stretch>
            <a:fillRect/>
          </a:stretch>
        </p:blipFill>
        <p:spPr>
          <a:xfrm>
            <a:off x="0" y="2290073"/>
            <a:ext cx="4221516" cy="2814344"/>
          </a:xfrm>
          <a:prstGeom prst="rect">
            <a:avLst/>
          </a:prstGeom>
        </p:spPr>
      </p:pic>
      <p:pic>
        <p:nvPicPr>
          <p:cNvPr id="12" name="Picture 11" descr="Lit candles in menorah">
            <a:extLst>
              <a:ext uri="{FF2B5EF4-FFF2-40B4-BE49-F238E27FC236}">
                <a16:creationId xmlns:a16="http://schemas.microsoft.com/office/drawing/2014/main" id="{7FBF31B4-6551-4BB0-0A67-1EA4E5D00590}"/>
              </a:ext>
            </a:extLst>
          </p:cNvPr>
          <p:cNvPicPr>
            <a:picLocks noChangeAspect="1"/>
          </p:cNvPicPr>
          <p:nvPr/>
        </p:nvPicPr>
        <p:blipFill>
          <a:blip r:embed="rId4"/>
          <a:stretch>
            <a:fillRect/>
          </a:stretch>
        </p:blipFill>
        <p:spPr>
          <a:xfrm>
            <a:off x="4226974" y="2290073"/>
            <a:ext cx="4093666" cy="2814344"/>
          </a:xfrm>
          <a:prstGeom prst="rect">
            <a:avLst/>
          </a:prstGeom>
        </p:spPr>
      </p:pic>
      <p:pic>
        <p:nvPicPr>
          <p:cNvPr id="16" name="Picture 15" descr="A small statue in a praying pose with flowers surrounding it">
            <a:extLst>
              <a:ext uri="{FF2B5EF4-FFF2-40B4-BE49-F238E27FC236}">
                <a16:creationId xmlns:a16="http://schemas.microsoft.com/office/drawing/2014/main" id="{C6903CEC-2F24-62CE-1751-59C048EAF0B6}"/>
              </a:ext>
            </a:extLst>
          </p:cNvPr>
          <p:cNvPicPr>
            <a:picLocks noChangeAspect="1"/>
          </p:cNvPicPr>
          <p:nvPr/>
        </p:nvPicPr>
        <p:blipFill>
          <a:blip r:embed="rId5"/>
          <a:stretch>
            <a:fillRect/>
          </a:stretch>
        </p:blipFill>
        <p:spPr>
          <a:xfrm>
            <a:off x="8320640" y="2290073"/>
            <a:ext cx="4216058" cy="2814344"/>
          </a:xfrm>
          <a:prstGeom prst="rect">
            <a:avLst/>
          </a:prstGeom>
        </p:spPr>
      </p:pic>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1167494" y="1059400"/>
            <a:ext cx="6245912" cy="2387600"/>
          </a:xfrm>
        </p:spPr>
        <p:txBody>
          <a:bodyPr/>
          <a:lstStyle/>
          <a:p>
            <a:r>
              <a:rPr lang="en-US" dirty="0"/>
              <a:t>Title VII of the Civil Rights Act</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1167494" y="3539075"/>
            <a:ext cx="6245912" cy="1406101"/>
          </a:xfrm>
        </p:spPr>
        <p:txBody>
          <a:bodyPr vert="horz" lIns="91440" tIns="45720" rIns="91440" bIns="45720" rtlCol="0" anchor="t">
            <a:normAutofit fontScale="92500" lnSpcReduction="20000"/>
          </a:bodyPr>
          <a:lstStyle/>
          <a:p>
            <a:pPr marL="457200" indent="-457200">
              <a:buFont typeface="Arial" panose="020B0604020202020204" pitchFamily="34" charset="0"/>
              <a:buChar char="•"/>
            </a:pPr>
            <a:r>
              <a:rPr lang="en-US" dirty="0"/>
              <a:t>Prohibits employment Discrimination based on Race, Color, Religion, Sex and National Origin.</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44679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a:lstStyle/>
          <a:p>
            <a:r>
              <a:rPr lang="en-US" dirty="0"/>
              <a:t>What is Religion</a:t>
            </a:r>
          </a:p>
        </p:txBody>
      </p:sp>
      <p:sp>
        <p:nvSpPr>
          <p:cNvPr id="3" name="Date Placeholder 2">
            <a:extLst>
              <a:ext uri="{FF2B5EF4-FFF2-40B4-BE49-F238E27FC236}">
                <a16:creationId xmlns:a16="http://schemas.microsoft.com/office/drawing/2014/main" id="{4E809DF5-56B4-304A-8777-BB8576005AF2}"/>
              </a:ext>
            </a:extLst>
          </p:cNvPr>
          <p:cNvSpPr>
            <a:spLocks noGrp="1"/>
          </p:cNvSpPr>
          <p:nvPr>
            <p:ph type="dt" sz="half" idx="2"/>
          </p:nvPr>
        </p:nvSpPr>
        <p:spPr/>
        <p:txBody>
          <a:bodyPr/>
          <a:lstStyle/>
          <a:p>
            <a:fld id="{7699C8CE-7534-A244-ABE9-5BED2DFEFBDF}" type="datetime1">
              <a:rPr lang="en-US" smtClean="0"/>
              <a:t>6/8/23</a:t>
            </a:fld>
            <a:endParaRPr lang="en-US" dirty="0"/>
          </a:p>
        </p:txBody>
      </p:sp>
      <p:sp>
        <p:nvSpPr>
          <p:cNvPr id="5" name="Footer Placeholder 4">
            <a:extLst>
              <a:ext uri="{FF2B5EF4-FFF2-40B4-BE49-F238E27FC236}">
                <a16:creationId xmlns:a16="http://schemas.microsoft.com/office/drawing/2014/main" id="{0A79A912-225F-BE40-9F3E-0255524448CD}"/>
              </a:ext>
            </a:extLst>
          </p:cNvPr>
          <p:cNvSpPr>
            <a:spLocks noGrp="1"/>
          </p:cNvSpPr>
          <p:nvPr>
            <p:ph type="ftr" sz="quarter" idx="3"/>
          </p:nvPr>
        </p:nvSpPr>
        <p:spPr/>
        <p:txBody>
          <a:body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a:lstStyle/>
          <a:p>
            <a:fld id="{294A09A9-5501-47C1-A89A-A340965A2BE2}" type="slidenum">
              <a:rPr lang="en-US" smtClean="0"/>
              <a:pPr/>
              <a:t>5</a:t>
            </a:fld>
            <a:endParaRPr lang="en-US" dirty="0"/>
          </a:p>
        </p:txBody>
      </p:sp>
      <p:sp>
        <p:nvSpPr>
          <p:cNvPr id="8" name="Content Placeholder 7">
            <a:extLst>
              <a:ext uri="{FF2B5EF4-FFF2-40B4-BE49-F238E27FC236}">
                <a16:creationId xmlns:a16="http://schemas.microsoft.com/office/drawing/2014/main" id="{1F0632B5-9797-8399-0FF4-E6C83405DBD6}"/>
              </a:ext>
            </a:extLst>
          </p:cNvPr>
          <p:cNvSpPr>
            <a:spLocks noGrp="1"/>
          </p:cNvSpPr>
          <p:nvPr>
            <p:ph idx="1"/>
          </p:nvPr>
        </p:nvSpPr>
        <p:spPr/>
        <p:txBody>
          <a:bodyPr/>
          <a:lstStyle/>
          <a:p>
            <a:pPr marL="457200" indent="-457200">
              <a:buFont typeface="Arial" panose="020B0604020202020204" pitchFamily="34" charset="0"/>
              <a:buChar char="•"/>
            </a:pPr>
            <a:r>
              <a:rPr lang="en-US" dirty="0"/>
              <a:t>Theistic and Non-Theistic</a:t>
            </a:r>
          </a:p>
          <a:p>
            <a:pPr marL="457200" indent="-457200">
              <a:buFont typeface="Arial" panose="020B0604020202020204" pitchFamily="34" charset="0"/>
              <a:buChar char="•"/>
            </a:pPr>
            <a:r>
              <a:rPr lang="en-US" dirty="0"/>
              <a:t>Practices and beliefs</a:t>
            </a:r>
          </a:p>
          <a:p>
            <a:pPr marL="457200" indent="-457200">
              <a:buFont typeface="Arial" panose="020B0604020202020204" pitchFamily="34" charset="0"/>
              <a:buChar char="•"/>
            </a:pPr>
            <a:r>
              <a:rPr lang="en-US" dirty="0"/>
              <a:t>Ultimate ideas vs. philosophies and preferences</a:t>
            </a:r>
          </a:p>
        </p:txBody>
      </p:sp>
    </p:spTree>
    <p:extLst>
      <p:ext uri="{BB962C8B-B14F-4D97-AF65-F5344CB8AC3E}">
        <p14:creationId xmlns:p14="http://schemas.microsoft.com/office/powerpoint/2010/main" val="3795108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047E-FBFD-4F79-BCA5-10E69740F030}"/>
              </a:ext>
            </a:extLst>
          </p:cNvPr>
          <p:cNvSpPr>
            <a:spLocks noGrp="1"/>
          </p:cNvSpPr>
          <p:nvPr>
            <p:ph type="title"/>
          </p:nvPr>
        </p:nvSpPr>
        <p:spPr/>
        <p:txBody>
          <a:bodyPr/>
          <a:lstStyle/>
          <a:p>
            <a:r>
              <a:rPr lang="en-US" dirty="0"/>
              <a:t>What is Religious Discrimination?</a:t>
            </a:r>
          </a:p>
        </p:txBody>
      </p:sp>
      <p:sp>
        <p:nvSpPr>
          <p:cNvPr id="3" name="Date Placeholder 2">
            <a:extLst>
              <a:ext uri="{FF2B5EF4-FFF2-40B4-BE49-F238E27FC236}">
                <a16:creationId xmlns:a16="http://schemas.microsoft.com/office/drawing/2014/main" id="{6DB30D50-1377-244D-A1A4-32FB836C1F3A}"/>
              </a:ext>
            </a:extLst>
          </p:cNvPr>
          <p:cNvSpPr>
            <a:spLocks noGrp="1"/>
          </p:cNvSpPr>
          <p:nvPr>
            <p:ph type="dt" sz="half" idx="2"/>
          </p:nvPr>
        </p:nvSpPr>
        <p:spPr/>
        <p:txBody>
          <a:bodyPr/>
          <a:lstStyle/>
          <a:p>
            <a:fld id="{C098A06B-52D8-C143-AE54-C8C950480C5A}" type="datetime1">
              <a:rPr lang="en-US" smtClean="0"/>
              <a:t>6/8/23</a:t>
            </a:fld>
            <a:endParaRPr lang="en-US" dirty="0"/>
          </a:p>
        </p:txBody>
      </p:sp>
      <p:sp>
        <p:nvSpPr>
          <p:cNvPr id="5" name="Footer Placeholder 4">
            <a:extLst>
              <a:ext uri="{FF2B5EF4-FFF2-40B4-BE49-F238E27FC236}">
                <a16:creationId xmlns:a16="http://schemas.microsoft.com/office/drawing/2014/main" id="{AA926C73-F226-914E-AC56-BF3172765F9F}"/>
              </a:ext>
            </a:extLst>
          </p:cNvPr>
          <p:cNvSpPr>
            <a:spLocks noGrp="1"/>
          </p:cNvSpPr>
          <p:nvPr>
            <p:ph type="ftr" sz="quarter" idx="3"/>
          </p:nvPr>
        </p:nvSpPr>
        <p:spPr/>
        <p:txBody>
          <a:bodyPr/>
          <a:lstStyle/>
          <a:p>
            <a:r>
              <a:rPr lang="en-US" sz="1200" dirty="0"/>
              <a:t>Ending Religious Discrimination in the Work Place</a:t>
            </a:r>
            <a:endParaRPr lang="en-US" dirty="0"/>
          </a:p>
        </p:txBody>
      </p:sp>
      <p:sp>
        <p:nvSpPr>
          <p:cNvPr id="7" name="Slide Number Placeholder 6">
            <a:extLst>
              <a:ext uri="{FF2B5EF4-FFF2-40B4-BE49-F238E27FC236}">
                <a16:creationId xmlns:a16="http://schemas.microsoft.com/office/drawing/2014/main" id="{50A86E01-62BB-5145-A6C3-515717DD327C}"/>
              </a:ext>
            </a:extLst>
          </p:cNvPr>
          <p:cNvSpPr>
            <a:spLocks noGrp="1"/>
          </p:cNvSpPr>
          <p:nvPr>
            <p:ph type="sldNum" sz="quarter" idx="4"/>
          </p:nvPr>
        </p:nvSpPr>
        <p:spPr/>
        <p:txBody>
          <a:bodyPr/>
          <a:lstStyle/>
          <a:p>
            <a:fld id="{294A09A9-5501-47C1-A89A-A340965A2BE2}" type="slidenum">
              <a:rPr lang="en-US" smtClean="0"/>
              <a:pPr/>
              <a:t>6</a:t>
            </a:fld>
            <a:endParaRPr lang="en-US" dirty="0"/>
          </a:p>
        </p:txBody>
      </p:sp>
      <p:sp>
        <p:nvSpPr>
          <p:cNvPr id="10" name="TextBox 9">
            <a:extLst>
              <a:ext uri="{FF2B5EF4-FFF2-40B4-BE49-F238E27FC236}">
                <a16:creationId xmlns:a16="http://schemas.microsoft.com/office/drawing/2014/main" id="{300BBD1A-3BF4-E4F5-4554-663AA089BA6F}"/>
              </a:ext>
            </a:extLst>
          </p:cNvPr>
          <p:cNvSpPr txBox="1"/>
          <p:nvPr/>
        </p:nvSpPr>
        <p:spPr>
          <a:xfrm>
            <a:off x="1079653" y="2181340"/>
            <a:ext cx="9221118" cy="923330"/>
          </a:xfrm>
          <a:prstGeom prst="rect">
            <a:avLst/>
          </a:prstGeom>
          <a:noFill/>
        </p:spPr>
        <p:txBody>
          <a:bodyPr wrap="square" rtlCol="0">
            <a:spAutoFit/>
          </a:bodyPr>
          <a:lstStyle/>
          <a:p>
            <a:pPr marL="285750" indent="-285750">
              <a:buFont typeface="Arial" panose="020B0604020202020204" pitchFamily="34" charset="0"/>
              <a:buChar char="•"/>
            </a:pPr>
            <a:r>
              <a:rPr lang="en-US" dirty="0"/>
              <a:t>Treating Someone differently based on their Religion.</a:t>
            </a:r>
          </a:p>
          <a:p>
            <a:pPr marL="285750" indent="-285750">
              <a:buFont typeface="Arial" panose="020B0604020202020204" pitchFamily="34" charset="0"/>
              <a:buChar char="•"/>
            </a:pPr>
            <a:r>
              <a:rPr lang="en-US" dirty="0"/>
              <a:t>Treating someone differently based on their lack of belief in a particular religion.</a:t>
            </a:r>
          </a:p>
          <a:p>
            <a:pPr marL="285750" indent="-285750">
              <a:buFont typeface="Arial" panose="020B0604020202020204" pitchFamily="34" charset="0"/>
              <a:buChar char="•"/>
            </a:pPr>
            <a:r>
              <a:rPr lang="en-US" dirty="0"/>
              <a:t>Treating someone differently based on the religious preferences of their spouse.</a:t>
            </a:r>
          </a:p>
        </p:txBody>
      </p:sp>
    </p:spTree>
    <p:extLst>
      <p:ext uri="{BB962C8B-B14F-4D97-AF65-F5344CB8AC3E}">
        <p14:creationId xmlns:p14="http://schemas.microsoft.com/office/powerpoint/2010/main" val="1527386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a:lstStyle/>
          <a:p>
            <a:r>
              <a:rPr lang="en-US" dirty="0"/>
              <a:t>Types of Accommodations</a:t>
            </a:r>
          </a:p>
        </p:txBody>
      </p:sp>
      <p:sp>
        <p:nvSpPr>
          <p:cNvPr id="3" name="Date Placeholder 2">
            <a:extLst>
              <a:ext uri="{FF2B5EF4-FFF2-40B4-BE49-F238E27FC236}">
                <a16:creationId xmlns:a16="http://schemas.microsoft.com/office/drawing/2014/main" id="{4E809DF5-56B4-304A-8777-BB8576005AF2}"/>
              </a:ext>
            </a:extLst>
          </p:cNvPr>
          <p:cNvSpPr>
            <a:spLocks noGrp="1"/>
          </p:cNvSpPr>
          <p:nvPr>
            <p:ph type="dt" sz="half" idx="2"/>
          </p:nvPr>
        </p:nvSpPr>
        <p:spPr/>
        <p:txBody>
          <a:bodyPr/>
          <a:lstStyle/>
          <a:p>
            <a:fld id="{7699C8CE-7534-A244-ABE9-5BED2DFEFBDF}" type="datetime1">
              <a:rPr lang="en-US" smtClean="0"/>
              <a:t>6/8/23</a:t>
            </a:fld>
            <a:endParaRPr lang="en-US" dirty="0"/>
          </a:p>
        </p:txBody>
      </p:sp>
      <p:sp>
        <p:nvSpPr>
          <p:cNvPr id="5" name="Footer Placeholder 4">
            <a:extLst>
              <a:ext uri="{FF2B5EF4-FFF2-40B4-BE49-F238E27FC236}">
                <a16:creationId xmlns:a16="http://schemas.microsoft.com/office/drawing/2014/main" id="{0A79A912-225F-BE40-9F3E-0255524448CD}"/>
              </a:ext>
            </a:extLst>
          </p:cNvPr>
          <p:cNvSpPr>
            <a:spLocks noGrp="1"/>
          </p:cNvSpPr>
          <p:nvPr>
            <p:ph type="ftr" sz="quarter" idx="3"/>
          </p:nvPr>
        </p:nvSpPr>
        <p:spPr/>
        <p:txBody>
          <a:body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a:lstStyle/>
          <a:p>
            <a:fld id="{294A09A9-5501-47C1-A89A-A340965A2BE2}" type="slidenum">
              <a:rPr lang="en-US" smtClean="0"/>
              <a:pPr/>
              <a:t>7</a:t>
            </a:fld>
            <a:endParaRPr lang="en-US" dirty="0"/>
          </a:p>
        </p:txBody>
      </p:sp>
      <p:sp>
        <p:nvSpPr>
          <p:cNvPr id="8" name="Content Placeholder 7">
            <a:extLst>
              <a:ext uri="{FF2B5EF4-FFF2-40B4-BE49-F238E27FC236}">
                <a16:creationId xmlns:a16="http://schemas.microsoft.com/office/drawing/2014/main" id="{73B02367-FD56-9745-EE00-7AA5EBF98C91}"/>
              </a:ext>
            </a:extLst>
          </p:cNvPr>
          <p:cNvSpPr>
            <a:spLocks noGrp="1"/>
          </p:cNvSpPr>
          <p:nvPr>
            <p:ph idx="1"/>
          </p:nvPr>
        </p:nvSpPr>
        <p:spPr/>
        <p:txBody>
          <a:bodyPr/>
          <a:lstStyle/>
          <a:p>
            <a:pPr marL="457200" indent="-457200">
              <a:buFont typeface="Arial" panose="020B0604020202020204" pitchFamily="34" charset="0"/>
              <a:buChar char="•"/>
            </a:pPr>
            <a:r>
              <a:rPr lang="en-US" dirty="0"/>
              <a:t>Changes to the workplace to allow the practice of an individuals chosen religion.</a:t>
            </a:r>
          </a:p>
          <a:p>
            <a:pPr marL="457200" indent="-457200">
              <a:buFont typeface="Arial" panose="020B0604020202020204" pitchFamily="34" charset="0"/>
              <a:buChar char="•"/>
            </a:pPr>
            <a:r>
              <a:rPr lang="en-US" dirty="0"/>
              <a:t>Can not cause undue hardship</a:t>
            </a:r>
          </a:p>
          <a:p>
            <a:pPr marL="457200" indent="-457200">
              <a:buFont typeface="Arial" panose="020B0604020202020204" pitchFamily="34" charset="0"/>
              <a:buChar char="•"/>
            </a:pPr>
            <a:r>
              <a:rPr lang="en-US" dirty="0"/>
              <a:t>Employee is responsible for making clear the need for an accommodation</a:t>
            </a:r>
          </a:p>
        </p:txBody>
      </p:sp>
    </p:spTree>
    <p:extLst>
      <p:ext uri="{BB962C8B-B14F-4D97-AF65-F5344CB8AC3E}">
        <p14:creationId xmlns:p14="http://schemas.microsoft.com/office/powerpoint/2010/main" val="4212917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6389-2374-4677-B8BB-59410CCC32FD}"/>
              </a:ext>
            </a:extLst>
          </p:cNvPr>
          <p:cNvSpPr>
            <a:spLocks noGrp="1"/>
          </p:cNvSpPr>
          <p:nvPr>
            <p:ph type="title"/>
          </p:nvPr>
        </p:nvSpPr>
        <p:spPr>
          <a:xfrm>
            <a:off x="1167492" y="381000"/>
            <a:ext cx="9779183" cy="1325563"/>
          </a:xfrm>
        </p:spPr>
        <p:txBody>
          <a:bodyPr>
            <a:normAutofit fontScale="90000"/>
          </a:bodyPr>
          <a:lstStyle/>
          <a:p>
            <a:r>
              <a:rPr lang="en-US" dirty="0"/>
              <a:t>Changes to Individuals Work Schedules</a:t>
            </a:r>
          </a:p>
        </p:txBody>
      </p:sp>
      <p:sp>
        <p:nvSpPr>
          <p:cNvPr id="3" name="Date Placeholder 2">
            <a:extLst>
              <a:ext uri="{FF2B5EF4-FFF2-40B4-BE49-F238E27FC236}">
                <a16:creationId xmlns:a16="http://schemas.microsoft.com/office/drawing/2014/main" id="{3FE88D32-0135-7B4F-AD5F-EA1673D46765}"/>
              </a:ext>
            </a:extLst>
          </p:cNvPr>
          <p:cNvSpPr>
            <a:spLocks noGrp="1"/>
          </p:cNvSpPr>
          <p:nvPr>
            <p:ph type="dt" sz="half" idx="2"/>
          </p:nvPr>
        </p:nvSpPr>
        <p:spPr>
          <a:xfrm>
            <a:off x="381000" y="6356350"/>
            <a:ext cx="1701018" cy="365125"/>
          </a:xfrm>
        </p:spPr>
        <p:txBody>
          <a:bodyPr/>
          <a:lstStyle/>
          <a:p>
            <a:fld id="{D5E2F4D9-1A6B-894D-9E7D-8548C879BC04}" type="datetime1">
              <a:rPr lang="en-US" smtClean="0"/>
              <a:pPr/>
              <a:t>6/8/23</a:t>
            </a:fld>
            <a:endParaRPr lang="en-US" dirty="0"/>
          </a:p>
        </p:txBody>
      </p:sp>
      <p:sp>
        <p:nvSpPr>
          <p:cNvPr id="11" name="Footer Placeholder 10">
            <a:extLst>
              <a:ext uri="{FF2B5EF4-FFF2-40B4-BE49-F238E27FC236}">
                <a16:creationId xmlns:a16="http://schemas.microsoft.com/office/drawing/2014/main" id="{EBF4ECF3-F211-3447-AF95-22487182EEF2}"/>
              </a:ext>
            </a:extLst>
          </p:cNvPr>
          <p:cNvSpPr>
            <a:spLocks noGrp="1"/>
          </p:cNvSpPr>
          <p:nvPr>
            <p:ph type="ftr" sz="quarter" idx="3"/>
          </p:nvPr>
        </p:nvSpPr>
        <p:spPr>
          <a:xfrm>
            <a:off x="4038600" y="6356350"/>
            <a:ext cx="4114800" cy="365125"/>
          </a:xfrm>
        </p:spPr>
        <p:txBody>
          <a:bodyPr/>
          <a:lstStyle/>
          <a:p>
            <a:r>
              <a:rPr lang="en-US" sz="1200" dirty="0"/>
              <a:t>Ending Religious Discrimination in the Work Place</a:t>
            </a:r>
            <a:endParaRPr lang="en-US" dirty="0"/>
          </a:p>
        </p:txBody>
      </p:sp>
      <p:sp>
        <p:nvSpPr>
          <p:cNvPr id="12" name="Slide Number Placeholder 11">
            <a:extLst>
              <a:ext uri="{FF2B5EF4-FFF2-40B4-BE49-F238E27FC236}">
                <a16:creationId xmlns:a16="http://schemas.microsoft.com/office/drawing/2014/main" id="{6308D1AB-33EC-174A-AFF4-6B9718A863B4}"/>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8</a:t>
            </a:fld>
            <a:endParaRPr lang="en-US" dirty="0"/>
          </a:p>
        </p:txBody>
      </p:sp>
      <p:sp>
        <p:nvSpPr>
          <p:cNvPr id="13" name="TextBox 12">
            <a:extLst>
              <a:ext uri="{FF2B5EF4-FFF2-40B4-BE49-F238E27FC236}">
                <a16:creationId xmlns:a16="http://schemas.microsoft.com/office/drawing/2014/main" id="{DDC7602D-C8C4-E69A-013F-AEAA963FCD98}"/>
              </a:ext>
            </a:extLst>
          </p:cNvPr>
          <p:cNvSpPr txBox="1"/>
          <p:nvPr/>
        </p:nvSpPr>
        <p:spPr>
          <a:xfrm>
            <a:off x="1255923" y="2148289"/>
            <a:ext cx="9331287" cy="923330"/>
          </a:xfrm>
          <a:prstGeom prst="rect">
            <a:avLst/>
          </a:prstGeom>
          <a:noFill/>
        </p:spPr>
        <p:txBody>
          <a:bodyPr wrap="square" rtlCol="0">
            <a:spAutoFit/>
          </a:bodyPr>
          <a:lstStyle/>
          <a:p>
            <a:pPr marL="285750" indent="-285750">
              <a:buFont typeface="Arial" panose="020B0604020202020204" pitchFamily="34" charset="0"/>
              <a:buChar char="•"/>
            </a:pPr>
            <a:r>
              <a:rPr lang="en-US" dirty="0"/>
              <a:t>Changing break times</a:t>
            </a:r>
          </a:p>
          <a:p>
            <a:pPr marL="285750" indent="-285750">
              <a:buFont typeface="Arial" panose="020B0604020202020204" pitchFamily="34" charset="0"/>
              <a:buChar char="•"/>
            </a:pPr>
            <a:r>
              <a:rPr lang="en-US" dirty="0"/>
              <a:t>Altering hours or days </a:t>
            </a:r>
          </a:p>
          <a:p>
            <a:pPr marL="285750" indent="-285750">
              <a:buFont typeface="Arial" panose="020B0604020202020204" pitchFamily="34" charset="0"/>
              <a:buChar char="•"/>
            </a:pPr>
            <a:r>
              <a:rPr lang="en-US" dirty="0"/>
              <a:t>Observations of Religious Holidays</a:t>
            </a:r>
          </a:p>
        </p:txBody>
      </p:sp>
    </p:spTree>
    <p:extLst>
      <p:ext uri="{BB962C8B-B14F-4D97-AF65-F5344CB8AC3E}">
        <p14:creationId xmlns:p14="http://schemas.microsoft.com/office/powerpoint/2010/main" val="700209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5E2E3E-148D-4BE4-88A4-447C4BC35E68}"/>
              </a:ext>
            </a:extLst>
          </p:cNvPr>
          <p:cNvSpPr>
            <a:spLocks noGrp="1"/>
          </p:cNvSpPr>
          <p:nvPr>
            <p:ph type="title"/>
          </p:nvPr>
        </p:nvSpPr>
        <p:spPr/>
        <p:txBody>
          <a:bodyPr/>
          <a:lstStyle/>
          <a:p>
            <a:r>
              <a:rPr lang="en-US" dirty="0"/>
              <a:t>Dress and Grooming </a:t>
            </a:r>
          </a:p>
        </p:txBody>
      </p:sp>
      <p:sp>
        <p:nvSpPr>
          <p:cNvPr id="4" name="Date Placeholder 3">
            <a:extLst>
              <a:ext uri="{FF2B5EF4-FFF2-40B4-BE49-F238E27FC236}">
                <a16:creationId xmlns:a16="http://schemas.microsoft.com/office/drawing/2014/main" id="{374915C9-579A-6644-A782-7D56C8F5561E}"/>
              </a:ext>
            </a:extLst>
          </p:cNvPr>
          <p:cNvSpPr>
            <a:spLocks noGrp="1"/>
          </p:cNvSpPr>
          <p:nvPr>
            <p:ph type="dt" sz="half" idx="2"/>
          </p:nvPr>
        </p:nvSpPr>
        <p:spPr/>
        <p:txBody>
          <a:bodyPr/>
          <a:lstStyle/>
          <a:p>
            <a:fld id="{79C497D8-AFA6-424B-9876-402B886244CF}" type="datetime1">
              <a:rPr lang="en-US" smtClean="0"/>
              <a:t>6/8/23</a:t>
            </a:fld>
            <a:endParaRPr lang="en-US" dirty="0"/>
          </a:p>
        </p:txBody>
      </p:sp>
      <p:sp>
        <p:nvSpPr>
          <p:cNvPr id="5" name="Footer Placeholder 4">
            <a:extLst>
              <a:ext uri="{FF2B5EF4-FFF2-40B4-BE49-F238E27FC236}">
                <a16:creationId xmlns:a16="http://schemas.microsoft.com/office/drawing/2014/main" id="{140F55DB-0AAD-684A-B0E2-8EF58E039423}"/>
              </a:ext>
            </a:extLst>
          </p:cNvPr>
          <p:cNvSpPr>
            <a:spLocks noGrp="1"/>
          </p:cNvSpPr>
          <p:nvPr>
            <p:ph type="ftr" sz="quarter" idx="3"/>
          </p:nvPr>
        </p:nvSpPr>
        <p:spPr/>
        <p:txBody>
          <a:body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280037C3-0E79-CD4B-92A9-5B5F9E74A60B}"/>
              </a:ext>
            </a:extLst>
          </p:cNvPr>
          <p:cNvSpPr>
            <a:spLocks noGrp="1"/>
          </p:cNvSpPr>
          <p:nvPr>
            <p:ph type="sldNum" sz="quarter" idx="4"/>
          </p:nvPr>
        </p:nvSpPr>
        <p:spPr/>
        <p:txBody>
          <a:bodyPr/>
          <a:lstStyle/>
          <a:p>
            <a:fld id="{294A09A9-5501-47C1-A89A-A340965A2BE2}" type="slidenum">
              <a:rPr lang="en-US" smtClean="0"/>
              <a:t>9</a:t>
            </a:fld>
            <a:endParaRPr lang="en-US" dirty="0"/>
          </a:p>
        </p:txBody>
      </p:sp>
      <p:sp>
        <p:nvSpPr>
          <p:cNvPr id="7" name="TextBox 6">
            <a:extLst>
              <a:ext uri="{FF2B5EF4-FFF2-40B4-BE49-F238E27FC236}">
                <a16:creationId xmlns:a16="http://schemas.microsoft.com/office/drawing/2014/main" id="{530EBB02-8BAF-297F-3FBA-D9C90998BFE5}"/>
              </a:ext>
            </a:extLst>
          </p:cNvPr>
          <p:cNvSpPr txBox="1"/>
          <p:nvPr/>
        </p:nvSpPr>
        <p:spPr>
          <a:xfrm>
            <a:off x="1167493" y="1809003"/>
            <a:ext cx="8340064" cy="923330"/>
          </a:xfrm>
          <a:prstGeom prst="rect">
            <a:avLst/>
          </a:prstGeom>
          <a:noFill/>
        </p:spPr>
        <p:txBody>
          <a:bodyPr wrap="square" rtlCol="0">
            <a:spAutoFit/>
          </a:bodyPr>
          <a:lstStyle/>
          <a:p>
            <a:pPr marL="285750" indent="-285750">
              <a:buFont typeface="Arial" panose="020B0604020202020204" pitchFamily="34" charset="0"/>
              <a:buChar char="•"/>
            </a:pPr>
            <a:r>
              <a:rPr lang="en-US" dirty="0"/>
              <a:t>Facial hair grooming standards</a:t>
            </a:r>
          </a:p>
          <a:p>
            <a:pPr marL="285750" indent="-285750">
              <a:buFont typeface="Arial" panose="020B0604020202020204" pitchFamily="34" charset="0"/>
              <a:buChar char="•"/>
            </a:pPr>
            <a:r>
              <a:rPr lang="en-US" dirty="0"/>
              <a:t>Wear of Religious garb</a:t>
            </a:r>
          </a:p>
          <a:p>
            <a:pPr marL="285750" indent="-285750">
              <a:buFont typeface="Arial" panose="020B0604020202020204" pitchFamily="34" charset="0"/>
              <a:buChar char="•"/>
            </a:pPr>
            <a:r>
              <a:rPr lang="en-US" dirty="0"/>
              <a:t>Visibility of religious tattoos</a:t>
            </a:r>
          </a:p>
        </p:txBody>
      </p:sp>
    </p:spTree>
    <p:extLst>
      <p:ext uri="{BB962C8B-B14F-4D97-AF65-F5344CB8AC3E}">
        <p14:creationId xmlns:p14="http://schemas.microsoft.com/office/powerpoint/2010/main" val="932498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67492" y="381000"/>
            <a:ext cx="9779183" cy="1325563"/>
          </a:xfrm>
        </p:spPr>
        <p:txBody>
          <a:bodyPr/>
          <a:lstStyle/>
          <a:p>
            <a:r>
              <a:rPr lang="en-US" dirty="0"/>
              <a:t>Religious Expression in the Workplace</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idx="1"/>
          </p:nvPr>
        </p:nvSpPr>
        <p:spPr>
          <a:xfrm>
            <a:off x="1167492" y="1867191"/>
            <a:ext cx="10080730" cy="2828613"/>
          </a:xfrm>
        </p:spPr>
        <p:txBody>
          <a:bodyPr vert="horz" lIns="91440" tIns="45720" rIns="91440" bIns="45720" rtlCol="0" anchor="t">
            <a:normAutofit/>
          </a:bodyPr>
          <a:lstStyle/>
          <a:p>
            <a:pPr marL="342900" indent="-342900">
              <a:buFont typeface="Arial" panose="020B0604020202020204" pitchFamily="34" charset="0"/>
              <a:buChar char="•"/>
            </a:pPr>
            <a:r>
              <a:rPr lang="en-US" dirty="0"/>
              <a:t>Giving employees the opportunity to practice their religions </a:t>
            </a:r>
          </a:p>
          <a:p>
            <a:pPr marL="342900" indent="-342900">
              <a:buFont typeface="Arial" panose="020B0604020202020204" pitchFamily="34" charset="0"/>
              <a:buChar char="•"/>
            </a:pPr>
            <a:r>
              <a:rPr lang="en-US" dirty="0"/>
              <a:t>Not forcing religions on individuals who do not practice</a:t>
            </a:r>
          </a:p>
          <a:p>
            <a:pPr marL="342900" indent="-342900">
              <a:buFont typeface="Arial" panose="020B0604020202020204" pitchFamily="34" charset="0"/>
              <a:buChar char="•"/>
            </a:pPr>
            <a:r>
              <a:rPr lang="en-US" dirty="0"/>
              <a:t>Use of company facilities for religious practice or expression</a:t>
            </a:r>
          </a:p>
        </p:txBody>
      </p:sp>
      <p:sp>
        <p:nvSpPr>
          <p:cNvPr id="7" name="Date Placeholder 6">
            <a:extLst>
              <a:ext uri="{FF2B5EF4-FFF2-40B4-BE49-F238E27FC236}">
                <a16:creationId xmlns:a16="http://schemas.microsoft.com/office/drawing/2014/main" id="{1EB64BEF-8367-144A-9F53-7A1282A32569}"/>
              </a:ext>
            </a:extLst>
          </p:cNvPr>
          <p:cNvSpPr>
            <a:spLocks noGrp="1"/>
          </p:cNvSpPr>
          <p:nvPr>
            <p:ph type="dt" sz="half" idx="2"/>
          </p:nvPr>
        </p:nvSpPr>
        <p:spPr>
          <a:xfrm>
            <a:off x="381000" y="6356350"/>
            <a:ext cx="2743200" cy="365125"/>
          </a:xfrm>
        </p:spPr>
        <p:txBody>
          <a:bodyPr/>
          <a:lstStyle/>
          <a:p>
            <a:fld id="{0B931EDA-BCF8-BB4B-B4D1-2CFE062FA080}" type="datetime1">
              <a:rPr lang="en-US" smtClean="0"/>
              <a:pPr/>
              <a:t>6/8/23</a:t>
            </a:fld>
            <a:endParaRPr lang="en-US" dirty="0"/>
          </a:p>
        </p:txBody>
      </p:sp>
      <p:sp>
        <p:nvSpPr>
          <p:cNvPr id="8" name="Footer Placeholder 7">
            <a:extLst>
              <a:ext uri="{FF2B5EF4-FFF2-40B4-BE49-F238E27FC236}">
                <a16:creationId xmlns:a16="http://schemas.microsoft.com/office/drawing/2014/main" id="{0DD1986A-9AF9-5C45-BE85-20D5AA267AE1}"/>
              </a:ext>
            </a:extLst>
          </p:cNvPr>
          <p:cNvSpPr>
            <a:spLocks noGrp="1"/>
          </p:cNvSpPr>
          <p:nvPr>
            <p:ph type="ftr" sz="quarter" idx="3"/>
          </p:nvPr>
        </p:nvSpPr>
        <p:spPr>
          <a:xfrm>
            <a:off x="4038600" y="6356350"/>
            <a:ext cx="4114800" cy="365125"/>
          </a:xfrm>
        </p:spPr>
        <p:txBody>
          <a:bodyPr/>
          <a:lstStyle/>
          <a:p>
            <a:r>
              <a:rPr lang="en-US" sz="1200" dirty="0"/>
              <a:t>Ending Religious Discrimination in the Work Place</a:t>
            </a:r>
            <a:endParaRPr lang="en-US" dirty="0"/>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10</a:t>
            </a:fld>
            <a:endParaRPr lang="en-US" dirty="0"/>
          </a:p>
        </p:txBody>
      </p:sp>
    </p:spTree>
    <p:extLst>
      <p:ext uri="{BB962C8B-B14F-4D97-AF65-F5344CB8AC3E}">
        <p14:creationId xmlns:p14="http://schemas.microsoft.com/office/powerpoint/2010/main" val="2563119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a:off x="1167492" y="381000"/>
            <a:ext cx="9779183" cy="1325563"/>
          </a:xfrm>
        </p:spPr>
        <p:txBody>
          <a:bodyPr/>
          <a:lstStyle/>
          <a:p>
            <a:r>
              <a:rPr lang="en-US" dirty="0"/>
              <a:t>Harassment</a:t>
            </a:r>
          </a:p>
        </p:txBody>
      </p:sp>
      <p:sp>
        <p:nvSpPr>
          <p:cNvPr id="4" name="Content Placeholder 3">
            <a:extLst>
              <a:ext uri="{FF2B5EF4-FFF2-40B4-BE49-F238E27FC236}">
                <a16:creationId xmlns:a16="http://schemas.microsoft.com/office/drawing/2014/main" id="{9B9ED227-95A7-4B08-91FE-5E0EF0D41D20}"/>
              </a:ext>
            </a:extLst>
          </p:cNvPr>
          <p:cNvSpPr>
            <a:spLocks noGrp="1"/>
          </p:cNvSpPr>
          <p:nvPr>
            <p:ph idx="1"/>
          </p:nvPr>
        </p:nvSpPr>
        <p:spPr>
          <a:xfrm>
            <a:off x="1167491" y="1861852"/>
            <a:ext cx="9584972" cy="3493080"/>
          </a:xfrm>
        </p:spPr>
        <p:txBody>
          <a:bodyPr vert="horz" lIns="91440" tIns="45720" rIns="91440" bIns="45720" rtlCol="0" anchor="t">
            <a:noAutofit/>
          </a:bodyPr>
          <a:lstStyle/>
          <a:p>
            <a:pPr marL="342900" indent="-342900">
              <a:buFont typeface="Arial" panose="020B0604020202020204" pitchFamily="34" charset="0"/>
              <a:buChar char="•"/>
            </a:pPr>
            <a:r>
              <a:rPr lang="en-US" dirty="0"/>
              <a:t>Harmful or offensive remarks regarding ones religious practice</a:t>
            </a:r>
          </a:p>
          <a:p>
            <a:pPr marL="342900" indent="-342900">
              <a:buFont typeface="Arial" panose="020B0604020202020204" pitchFamily="34" charset="0"/>
              <a:buChar char="•"/>
            </a:pPr>
            <a:r>
              <a:rPr lang="en-US" dirty="0"/>
              <a:t>Intentionally infringing on religious accommodations</a:t>
            </a:r>
          </a:p>
          <a:p>
            <a:pPr marL="342900" indent="-342900">
              <a:buFont typeface="Arial" panose="020B0604020202020204" pitchFamily="34" charset="0"/>
              <a:buChar char="•"/>
            </a:pPr>
            <a:r>
              <a:rPr lang="en-US" dirty="0"/>
              <a:t>Creating hostile working conditions</a:t>
            </a:r>
          </a:p>
          <a:p>
            <a:endParaRPr lang="en-US" dirty="0"/>
          </a:p>
        </p:txBody>
      </p:sp>
      <p:sp>
        <p:nvSpPr>
          <p:cNvPr id="3" name="Date Placeholder 2">
            <a:extLst>
              <a:ext uri="{FF2B5EF4-FFF2-40B4-BE49-F238E27FC236}">
                <a16:creationId xmlns:a16="http://schemas.microsoft.com/office/drawing/2014/main" id="{75202033-17DD-3E4F-BB90-ADC6A1F0C66F}"/>
              </a:ext>
            </a:extLst>
          </p:cNvPr>
          <p:cNvSpPr>
            <a:spLocks noGrp="1"/>
          </p:cNvSpPr>
          <p:nvPr>
            <p:ph type="dt" sz="half" idx="2"/>
          </p:nvPr>
        </p:nvSpPr>
        <p:spPr>
          <a:xfrm>
            <a:off x="381000" y="6356350"/>
            <a:ext cx="1767114" cy="365125"/>
          </a:xfrm>
        </p:spPr>
        <p:txBody>
          <a:bodyPr/>
          <a:lstStyle/>
          <a:p>
            <a:fld id="{A42FF1E2-60E5-C540-AA54-7072D5406B0B}" type="datetime1">
              <a:rPr lang="en-US" smtClean="0"/>
              <a:pPr/>
              <a:t>6/8/23</a:t>
            </a:fld>
            <a:endParaRPr lang="en-US" dirty="0"/>
          </a:p>
        </p:txBody>
      </p:sp>
      <p:sp>
        <p:nvSpPr>
          <p:cNvPr id="7" name="Footer Placeholder 6">
            <a:extLst>
              <a:ext uri="{FF2B5EF4-FFF2-40B4-BE49-F238E27FC236}">
                <a16:creationId xmlns:a16="http://schemas.microsoft.com/office/drawing/2014/main" id="{B42ACFC2-B54A-8244-B5D9-4B1EC2EED59D}"/>
              </a:ext>
            </a:extLst>
          </p:cNvPr>
          <p:cNvSpPr>
            <a:spLocks noGrp="1"/>
          </p:cNvSpPr>
          <p:nvPr>
            <p:ph type="ftr" sz="quarter" idx="3"/>
          </p:nvPr>
        </p:nvSpPr>
        <p:spPr>
          <a:xfrm>
            <a:off x="4038600" y="6356350"/>
            <a:ext cx="4114800" cy="365125"/>
          </a:xfrm>
        </p:spPr>
        <p:txBody>
          <a:bodyPr/>
          <a:lstStyle/>
          <a:p>
            <a:r>
              <a:rPr lang="en-US" sz="1200" dirty="0"/>
              <a:t>Ending Religious Discrimination in the Work Place</a:t>
            </a:r>
            <a:endParaRPr lang="en-US" dirty="0"/>
          </a:p>
        </p:txBody>
      </p:sp>
      <p:sp>
        <p:nvSpPr>
          <p:cNvPr id="8" name="Slide Number Placeholder 7">
            <a:extLst>
              <a:ext uri="{FF2B5EF4-FFF2-40B4-BE49-F238E27FC236}">
                <a16:creationId xmlns:a16="http://schemas.microsoft.com/office/drawing/2014/main" id="{B609FC03-B5BE-D846-993A-8E351C9509F3}"/>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11</a:t>
            </a:fld>
            <a:endParaRPr lang="en-US" dirty="0"/>
          </a:p>
        </p:txBody>
      </p:sp>
    </p:spTree>
    <p:extLst>
      <p:ext uri="{BB962C8B-B14F-4D97-AF65-F5344CB8AC3E}">
        <p14:creationId xmlns:p14="http://schemas.microsoft.com/office/powerpoint/2010/main" val="2721508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a:off x="1167492" y="381000"/>
            <a:ext cx="9779183" cy="1325563"/>
          </a:xfrm>
        </p:spPr>
        <p:txBody>
          <a:bodyPr/>
          <a:lstStyle/>
          <a:p>
            <a:r>
              <a:rPr lang="en-US" dirty="0"/>
              <a:t>Best Practices</a:t>
            </a:r>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type="body" idx="1"/>
          </p:nvPr>
        </p:nvSpPr>
        <p:spPr>
          <a:xfrm>
            <a:off x="1167492" y="2653167"/>
            <a:ext cx="9779183" cy="3436483"/>
          </a:xfrm>
        </p:spPr>
        <p:txBody>
          <a:bodyPr vert="horz" lIns="91440" tIns="45720" rIns="91440" bIns="45720" rtlCol="0" anchor="t">
            <a:normAutofit/>
          </a:bodyPr>
          <a:lstStyle/>
          <a:p>
            <a:pPr marL="342900" indent="-342900">
              <a:buFont typeface="Arial" panose="020B0604020202020204" pitchFamily="34" charset="0"/>
              <a:buChar char="•"/>
            </a:pPr>
            <a:r>
              <a:rPr lang="en-US" dirty="0"/>
              <a:t>Inform management of the need for an accommodation</a:t>
            </a:r>
          </a:p>
          <a:p>
            <a:pPr marL="342900" indent="-342900">
              <a:buFont typeface="Arial" panose="020B0604020202020204" pitchFamily="34" charset="0"/>
              <a:buChar char="•"/>
            </a:pPr>
            <a:r>
              <a:rPr lang="en-US" dirty="0"/>
              <a:t>Be direct when being harassed</a:t>
            </a:r>
          </a:p>
          <a:p>
            <a:pPr marL="342900" indent="-342900">
              <a:buFont typeface="Arial" panose="020B0604020202020204" pitchFamily="34" charset="0"/>
              <a:buChar char="•"/>
            </a:pPr>
            <a:r>
              <a:rPr lang="en-US" dirty="0"/>
              <a:t>If you aren’t comfortable addressing the issue, speak to a non-involved member of management or the Human Resources Department.</a:t>
            </a:r>
          </a:p>
          <a:p>
            <a:endParaRPr lang="en-US" dirty="0"/>
          </a:p>
        </p:txBody>
      </p:sp>
      <p:sp>
        <p:nvSpPr>
          <p:cNvPr id="4" name="Date Placeholder 3">
            <a:extLst>
              <a:ext uri="{FF2B5EF4-FFF2-40B4-BE49-F238E27FC236}">
                <a16:creationId xmlns:a16="http://schemas.microsoft.com/office/drawing/2014/main" id="{3A738329-E174-7440-8FD5-179A15324C63}"/>
              </a:ext>
            </a:extLst>
          </p:cNvPr>
          <p:cNvSpPr>
            <a:spLocks noGrp="1"/>
          </p:cNvSpPr>
          <p:nvPr>
            <p:ph type="dt" sz="half" idx="10"/>
          </p:nvPr>
        </p:nvSpPr>
        <p:spPr>
          <a:xfrm>
            <a:off x="381000" y="6356350"/>
            <a:ext cx="2743200" cy="365125"/>
          </a:xfrm>
        </p:spPr>
        <p:txBody>
          <a:bodyPr/>
          <a:lstStyle/>
          <a:p>
            <a:fld id="{7FA0C2EE-8499-394A-A22C-DABDB4752AEE}" type="datetime1">
              <a:rPr lang="en-US" smtClean="0"/>
              <a:pPr/>
              <a:t>6/8/23</a:t>
            </a:fld>
            <a:endParaRPr lang="en-US" dirty="0"/>
          </a:p>
        </p:txBody>
      </p:sp>
      <p:sp>
        <p:nvSpPr>
          <p:cNvPr id="5" name="Footer Placeholder 4">
            <a:extLst>
              <a:ext uri="{FF2B5EF4-FFF2-40B4-BE49-F238E27FC236}">
                <a16:creationId xmlns:a16="http://schemas.microsoft.com/office/drawing/2014/main" id="{03FD8152-D9C3-204A-9444-45CD4F180EB4}"/>
              </a:ext>
            </a:extLst>
          </p:cNvPr>
          <p:cNvSpPr>
            <a:spLocks noGrp="1"/>
          </p:cNvSpPr>
          <p:nvPr>
            <p:ph type="ftr" sz="quarter" idx="11"/>
          </p:nvPr>
        </p:nvSpPr>
        <p:spPr>
          <a:xfrm>
            <a:off x="4038600" y="6356350"/>
            <a:ext cx="4114800" cy="365125"/>
          </a:xfrm>
        </p:spPr>
        <p:txBody>
          <a:bodyPr/>
          <a:lstStyle/>
          <a:p>
            <a:r>
              <a:rPr lang="en-US" sz="1200" dirty="0"/>
              <a:t>Ending Religious Discrimination in the Work Place</a:t>
            </a:r>
            <a:endParaRPr lang="en-US" dirty="0"/>
          </a:p>
        </p:txBody>
      </p:sp>
      <p:sp>
        <p:nvSpPr>
          <p:cNvPr id="6" name="Slide Number Placeholder 5">
            <a:extLst>
              <a:ext uri="{FF2B5EF4-FFF2-40B4-BE49-F238E27FC236}">
                <a16:creationId xmlns:a16="http://schemas.microsoft.com/office/drawing/2014/main" id="{B25B7362-01DC-0E4C-9B34-0DF3FD449CAD}"/>
              </a:ext>
            </a:extLst>
          </p:cNvPr>
          <p:cNvSpPr>
            <a:spLocks noGrp="1"/>
          </p:cNvSpPr>
          <p:nvPr>
            <p:ph type="sldNum" sz="quarter" idx="12"/>
          </p:nvPr>
        </p:nvSpPr>
        <p:spPr>
          <a:xfrm>
            <a:off x="10206318" y="6356350"/>
            <a:ext cx="1604682" cy="365125"/>
          </a:xfrm>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445070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F54A-7D70-8AF2-6A44-53462C17F67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1C98F88-D42F-C19C-AD31-06F0D7F504E5}"/>
              </a:ext>
            </a:extLst>
          </p:cNvPr>
          <p:cNvSpPr>
            <a:spLocks noGrp="1"/>
          </p:cNvSpPr>
          <p:nvPr>
            <p:ph idx="1"/>
          </p:nvPr>
        </p:nvSpPr>
        <p:spPr>
          <a:xfrm>
            <a:off x="1167493" y="2017467"/>
            <a:ext cx="9779182" cy="3818068"/>
          </a:xfrm>
        </p:spPr>
        <p:txBody>
          <a:bodyPr/>
          <a:lstStyle/>
          <a:p>
            <a:r>
              <a:rPr lang="en-US" b="0" i="1" u="none" strike="noStrike" dirty="0">
                <a:solidFill>
                  <a:srgbClr val="000000"/>
                </a:solidFill>
                <a:effectLst/>
              </a:rPr>
              <a:t>Department of Labor (n.d.). Religious discrimination and 	accommodation in the federal workplace</a:t>
            </a:r>
            <a:r>
              <a:rPr lang="en-US" b="0" i="0" u="none" strike="noStrike" dirty="0">
                <a:solidFill>
                  <a:srgbClr val="000000"/>
                </a:solidFill>
                <a:effectLst/>
              </a:rPr>
              <a:t>. DOL. 	</a:t>
            </a:r>
            <a:r>
              <a:rPr lang="en-US" b="0" i="0" u="none" strike="noStrike" dirty="0">
                <a:solidFill>
                  <a:srgbClr val="000000"/>
                </a:solidFill>
                <a:effectLst/>
                <a:hlinkClick r:id="rId3"/>
              </a:rPr>
              <a:t>https://www.dol.gov/agencies/oasam/civil-rights-</a:t>
            </a:r>
            <a:r>
              <a:rPr lang="en-US" b="0" i="0" u="none" strike="noStrike" dirty="0">
                <a:solidFill>
                  <a:srgbClr val="000000"/>
                </a:solidFill>
                <a:effectLst/>
              </a:rPr>
              <a:t>	center/internal/policies/religious-discrimination-	accommodation </a:t>
            </a:r>
          </a:p>
          <a:p>
            <a:r>
              <a:rPr lang="en-US" b="0" i="1" u="none" strike="noStrike" dirty="0">
                <a:solidFill>
                  <a:srgbClr val="000000"/>
                </a:solidFill>
                <a:effectLst/>
              </a:rPr>
              <a:t>Society of Human Resources Professionals. (2022, April 26). 	Navigating Religious Beliefs in the Workplace</a:t>
            </a:r>
            <a:r>
              <a:rPr lang="en-US" b="0" i="0" u="none" strike="noStrike" dirty="0">
                <a:solidFill>
                  <a:srgbClr val="000000"/>
                </a:solidFill>
                <a:effectLst/>
              </a:rPr>
              <a:t>. SHRM. 	</a:t>
            </a:r>
            <a:r>
              <a:rPr lang="en-US" dirty="0">
                <a:solidFill>
                  <a:srgbClr val="000000"/>
                </a:solidFill>
              </a:rPr>
              <a:t> </a:t>
            </a:r>
            <a:r>
              <a:rPr lang="en-US" b="0" i="0" u="none" strike="noStrike" dirty="0">
                <a:solidFill>
                  <a:srgbClr val="000000"/>
                </a:solidFill>
                <a:effectLst/>
                <a:hlinkClick r:id="rId4"/>
              </a:rPr>
              <a:t>https://www.shrm.org/ResourcesAndTools/tools-and-</a:t>
            </a:r>
            <a:r>
              <a:rPr lang="en-US" b="0" i="0" u="none" strike="noStrike" dirty="0">
                <a:solidFill>
                  <a:srgbClr val="000000"/>
                </a:solidFill>
                <a:effectLst/>
              </a:rPr>
              <a:t>	samples/toolkits/Pages/</a:t>
            </a:r>
            <a:r>
              <a:rPr lang="en-US" b="0" i="0" u="none" strike="noStrike" dirty="0" err="1">
                <a:solidFill>
                  <a:srgbClr val="000000"/>
                </a:solidFill>
                <a:effectLst/>
              </a:rPr>
              <a:t>default.aspx</a:t>
            </a:r>
            <a:r>
              <a:rPr lang="en-US" b="0" i="0" u="none" strike="noStrike" dirty="0">
                <a:solidFill>
                  <a:srgbClr val="000000"/>
                </a:solidFill>
                <a:effectLst/>
              </a:rPr>
              <a:t> </a:t>
            </a:r>
          </a:p>
          <a:p>
            <a:endParaRPr lang="en-US" b="0" i="0" u="none" strike="noStrike" dirty="0">
              <a:solidFill>
                <a:srgbClr val="000000"/>
              </a:solidFill>
              <a:effectLst/>
            </a:endParaRPr>
          </a:p>
          <a:p>
            <a:endParaRPr lang="en-US" dirty="0"/>
          </a:p>
        </p:txBody>
      </p:sp>
      <p:sp>
        <p:nvSpPr>
          <p:cNvPr id="4" name="Date Placeholder 3">
            <a:extLst>
              <a:ext uri="{FF2B5EF4-FFF2-40B4-BE49-F238E27FC236}">
                <a16:creationId xmlns:a16="http://schemas.microsoft.com/office/drawing/2014/main" id="{333AB6FA-0BD1-A64D-694F-4E16B6A42FB1}"/>
              </a:ext>
            </a:extLst>
          </p:cNvPr>
          <p:cNvSpPr>
            <a:spLocks noGrp="1"/>
          </p:cNvSpPr>
          <p:nvPr>
            <p:ph type="dt" sz="half" idx="2"/>
          </p:nvPr>
        </p:nvSpPr>
        <p:spPr/>
        <p:txBody>
          <a:bodyPr/>
          <a:lstStyle/>
          <a:p>
            <a:fld id="{DD9C8446-696E-6942-B6C8-CC9CAD0B34E0}" type="datetime1">
              <a:rPr lang="en-US" smtClean="0"/>
              <a:pPr/>
              <a:t>6/8/23</a:t>
            </a:fld>
            <a:endParaRPr lang="en-US" dirty="0"/>
          </a:p>
        </p:txBody>
      </p:sp>
      <p:sp>
        <p:nvSpPr>
          <p:cNvPr id="5" name="Footer Placeholder 4">
            <a:extLst>
              <a:ext uri="{FF2B5EF4-FFF2-40B4-BE49-F238E27FC236}">
                <a16:creationId xmlns:a16="http://schemas.microsoft.com/office/drawing/2014/main" id="{AD2B98D0-4FB4-BE11-F893-FC7483E839BE}"/>
              </a:ext>
            </a:extLst>
          </p:cNvPr>
          <p:cNvSpPr>
            <a:spLocks noGrp="1"/>
          </p:cNvSpPr>
          <p:nvPr>
            <p:ph type="ftr" sz="quarter" idx="3"/>
          </p:nvPr>
        </p:nvSpPr>
        <p:spPr/>
        <p:txBody>
          <a:bodyPr/>
          <a:lstStyle/>
          <a:p>
            <a:r>
              <a:rPr lang="en-US" sz="1200"/>
              <a:t>Ending Religious Discrimination in the Work Place</a:t>
            </a:r>
            <a:endParaRPr lang="en-US" dirty="0"/>
          </a:p>
        </p:txBody>
      </p:sp>
      <p:sp>
        <p:nvSpPr>
          <p:cNvPr id="6" name="Slide Number Placeholder 5">
            <a:extLst>
              <a:ext uri="{FF2B5EF4-FFF2-40B4-BE49-F238E27FC236}">
                <a16:creationId xmlns:a16="http://schemas.microsoft.com/office/drawing/2014/main" id="{FFB28EA3-DB48-8C08-77D5-010C2182A8D5}"/>
              </a:ext>
            </a:extLst>
          </p:cNvPr>
          <p:cNvSpPr>
            <a:spLocks noGrp="1"/>
          </p:cNvSpPr>
          <p:nvPr>
            <p:ph type="sldNum" sz="quarter" idx="4"/>
          </p:nvPr>
        </p:nvSpPr>
        <p:spPr/>
        <p:txBody>
          <a:bodyPr/>
          <a:lstStyle/>
          <a:p>
            <a:fld id="{294A09A9-5501-47C1-A89A-A340965A2BE2}" type="slidenum">
              <a:rPr lang="en-US" smtClean="0"/>
              <a:pPr/>
              <a:t>13</a:t>
            </a:fld>
            <a:endParaRPr lang="en-US" dirty="0"/>
          </a:p>
        </p:txBody>
      </p:sp>
    </p:spTree>
    <p:extLst>
      <p:ext uri="{BB962C8B-B14F-4D97-AF65-F5344CB8AC3E}">
        <p14:creationId xmlns:p14="http://schemas.microsoft.com/office/powerpoint/2010/main" val="3935093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F54A-7D70-8AF2-6A44-53462C17F67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1C98F88-D42F-C19C-AD31-06F0D7F504E5}"/>
              </a:ext>
            </a:extLst>
          </p:cNvPr>
          <p:cNvSpPr>
            <a:spLocks noGrp="1"/>
          </p:cNvSpPr>
          <p:nvPr>
            <p:ph idx="1"/>
          </p:nvPr>
        </p:nvSpPr>
        <p:spPr>
          <a:xfrm>
            <a:off x="1167492" y="1706563"/>
            <a:ext cx="9779182" cy="4338883"/>
          </a:xfrm>
        </p:spPr>
        <p:txBody>
          <a:bodyPr/>
          <a:lstStyle/>
          <a:p>
            <a:pPr algn="l"/>
            <a:r>
              <a:rPr lang="en-US" b="0" i="1" u="none" strike="noStrike" dirty="0">
                <a:solidFill>
                  <a:srgbClr val="000000"/>
                </a:solidFill>
                <a:effectLst/>
              </a:rPr>
              <a:t>U.S. Equal Employment Opportunity Commission. (n.d.) Title 	VII of the Civil Rights Act of 1964</a:t>
            </a:r>
            <a:r>
              <a:rPr lang="en-US" b="0" i="0" u="none" strike="noStrike" dirty="0">
                <a:solidFill>
                  <a:srgbClr val="000000"/>
                </a:solidFill>
                <a:effectLst/>
              </a:rPr>
              <a:t>. US EEOC. 	</a:t>
            </a:r>
            <a:r>
              <a:rPr lang="en-US" b="0" i="0" u="none" strike="noStrike" dirty="0">
                <a:solidFill>
                  <a:srgbClr val="000000"/>
                </a:solidFill>
                <a:effectLst/>
                <a:hlinkClick r:id="rId3"/>
              </a:rPr>
              <a:t>https://www.eeoc.gov/statutes/title-vii-civil-rights-act-</a:t>
            </a:r>
            <a:r>
              <a:rPr lang="en-US" b="0" i="0" u="none" strike="noStrike" dirty="0">
                <a:solidFill>
                  <a:srgbClr val="000000"/>
                </a:solidFill>
                <a:effectLst/>
              </a:rPr>
              <a:t>	1964#:~:text=Title%20VII%20prohibits%20employment%2	0discrimination,several%20sections%20of%20Title%20VII. </a:t>
            </a:r>
          </a:p>
          <a:p>
            <a:pPr algn="l"/>
            <a:r>
              <a:rPr lang="en-US" b="0" i="1" u="none" strike="noStrike" dirty="0">
                <a:solidFill>
                  <a:srgbClr val="000000"/>
                </a:solidFill>
                <a:effectLst/>
              </a:rPr>
              <a:t>U.S. Equal Employment Opportunity Commission. (n.d.) Fact 	sheet on religious garb and grooming in the workplace: 	Rights and responsibilities</a:t>
            </a:r>
            <a:r>
              <a:rPr lang="en-US" b="0" i="0" u="none" strike="noStrike" dirty="0">
                <a:solidFill>
                  <a:srgbClr val="000000"/>
                </a:solidFill>
                <a:effectLst/>
              </a:rPr>
              <a:t>. US EEOC. 	</a:t>
            </a:r>
            <a:r>
              <a:rPr lang="en-US" b="0" i="0" u="none" strike="noStrike" dirty="0">
                <a:solidFill>
                  <a:srgbClr val="000000"/>
                </a:solidFill>
                <a:effectLst/>
                <a:hlinkClick r:id="rId4"/>
              </a:rPr>
              <a:t>https://www.eeoc.gov/laws/guidance/fact-sheet-</a:t>
            </a:r>
            <a:r>
              <a:rPr lang="en-US" b="0" i="0" u="none" strike="noStrike" dirty="0">
                <a:solidFill>
                  <a:srgbClr val="000000"/>
                </a:solidFill>
                <a:effectLst/>
              </a:rPr>
              <a:t>	religious-garb-and-grooming-workplace-rights-and-	responsibilities </a:t>
            </a:r>
          </a:p>
          <a:p>
            <a:endParaRPr lang="en-US" b="0" i="0" u="none" strike="noStrike" dirty="0">
              <a:solidFill>
                <a:srgbClr val="000000"/>
              </a:solidFill>
              <a:effectLst/>
            </a:endParaRPr>
          </a:p>
          <a:p>
            <a:endParaRPr lang="en-US" dirty="0"/>
          </a:p>
        </p:txBody>
      </p:sp>
      <p:sp>
        <p:nvSpPr>
          <p:cNvPr id="4" name="Date Placeholder 3">
            <a:extLst>
              <a:ext uri="{FF2B5EF4-FFF2-40B4-BE49-F238E27FC236}">
                <a16:creationId xmlns:a16="http://schemas.microsoft.com/office/drawing/2014/main" id="{333AB6FA-0BD1-A64D-694F-4E16B6A42FB1}"/>
              </a:ext>
            </a:extLst>
          </p:cNvPr>
          <p:cNvSpPr>
            <a:spLocks noGrp="1"/>
          </p:cNvSpPr>
          <p:nvPr>
            <p:ph type="dt" sz="half" idx="2"/>
          </p:nvPr>
        </p:nvSpPr>
        <p:spPr/>
        <p:txBody>
          <a:bodyPr/>
          <a:lstStyle/>
          <a:p>
            <a:fld id="{DD9C8446-696E-6942-B6C8-CC9CAD0B34E0}" type="datetime1">
              <a:rPr lang="en-US" smtClean="0"/>
              <a:pPr/>
              <a:t>6/8/23</a:t>
            </a:fld>
            <a:endParaRPr lang="en-US" dirty="0"/>
          </a:p>
        </p:txBody>
      </p:sp>
      <p:sp>
        <p:nvSpPr>
          <p:cNvPr id="5" name="Footer Placeholder 4">
            <a:extLst>
              <a:ext uri="{FF2B5EF4-FFF2-40B4-BE49-F238E27FC236}">
                <a16:creationId xmlns:a16="http://schemas.microsoft.com/office/drawing/2014/main" id="{AD2B98D0-4FB4-BE11-F893-FC7483E839BE}"/>
              </a:ext>
            </a:extLst>
          </p:cNvPr>
          <p:cNvSpPr>
            <a:spLocks noGrp="1"/>
          </p:cNvSpPr>
          <p:nvPr>
            <p:ph type="ftr" sz="quarter" idx="3"/>
          </p:nvPr>
        </p:nvSpPr>
        <p:spPr/>
        <p:txBody>
          <a:bodyPr/>
          <a:lstStyle/>
          <a:p>
            <a:r>
              <a:rPr lang="en-US" sz="1200"/>
              <a:t>Ending Religious Discrimination in the Work Place</a:t>
            </a:r>
            <a:endParaRPr lang="en-US" dirty="0"/>
          </a:p>
        </p:txBody>
      </p:sp>
      <p:sp>
        <p:nvSpPr>
          <p:cNvPr id="6" name="Slide Number Placeholder 5">
            <a:extLst>
              <a:ext uri="{FF2B5EF4-FFF2-40B4-BE49-F238E27FC236}">
                <a16:creationId xmlns:a16="http://schemas.microsoft.com/office/drawing/2014/main" id="{FFB28EA3-DB48-8C08-77D5-010C2182A8D5}"/>
              </a:ext>
            </a:extLst>
          </p:cNvPr>
          <p:cNvSpPr>
            <a:spLocks noGrp="1"/>
          </p:cNvSpPr>
          <p:nvPr>
            <p:ph type="sldNum" sz="quarter" idx="4"/>
          </p:nvPr>
        </p:nvSpPr>
        <p:spPr/>
        <p:txBody>
          <a:bodyPr/>
          <a:lstStyle/>
          <a:p>
            <a:fld id="{294A09A9-5501-47C1-A89A-A340965A2BE2}" type="slidenum">
              <a:rPr lang="en-US" smtClean="0"/>
              <a:pPr/>
              <a:t>14</a:t>
            </a:fld>
            <a:endParaRPr lang="en-US" dirty="0"/>
          </a:p>
        </p:txBody>
      </p:sp>
    </p:spTree>
    <p:extLst>
      <p:ext uri="{BB962C8B-B14F-4D97-AF65-F5344CB8AC3E}">
        <p14:creationId xmlns:p14="http://schemas.microsoft.com/office/powerpoint/2010/main" val="3178737422"/>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2.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186</TotalTime>
  <Words>1739</Words>
  <Application>Microsoft Macintosh PowerPoint</Application>
  <PresentationFormat>Widescreen</PresentationFormat>
  <Paragraphs>135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Merriweather</vt:lpstr>
      <vt:lpstr>Tenorite</vt:lpstr>
      <vt:lpstr>Office Theme</vt:lpstr>
      <vt:lpstr>Ending Religious Discrimination in the Work Place</vt:lpstr>
      <vt:lpstr>Agenda</vt:lpstr>
      <vt:lpstr>Introduction</vt:lpstr>
      <vt:lpstr>Title VII of the Civil Rights Act</vt:lpstr>
      <vt:lpstr>What is Religion</vt:lpstr>
      <vt:lpstr>What is Religious Discrimination?</vt:lpstr>
      <vt:lpstr>Types of Accommodations</vt:lpstr>
      <vt:lpstr>Changes to Individuals Work Schedules</vt:lpstr>
      <vt:lpstr>Dress and Grooming </vt:lpstr>
      <vt:lpstr>Religious Expression in the Workplace</vt:lpstr>
      <vt:lpstr>Harassment</vt:lpstr>
      <vt:lpstr>Best Practices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Ending Religious Discrimination in the Work Place</dc:title>
  <dc:creator>daniel daly</dc:creator>
  <cp:lastModifiedBy>daniel daly</cp:lastModifiedBy>
  <cp:revision>1</cp:revision>
  <cp:lastPrinted>2023-05-01T01:42:24Z</cp:lastPrinted>
  <dcterms:created xsi:type="dcterms:W3CDTF">2023-04-30T22:46:32Z</dcterms:created>
  <dcterms:modified xsi:type="dcterms:W3CDTF">2023-06-09T00:56:41Z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